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5" r:id="rId9"/>
    <p:sldId id="266" r:id="rId10"/>
    <p:sldId id="263" r:id="rId11"/>
    <p:sldId id="268" r:id="rId12"/>
    <p:sldId id="264" r:id="rId13"/>
    <p:sldId id="267"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150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1CE7E4-BD06-CA42-A580-850A9734D829}" type="datetimeFigureOut">
              <a:rPr lang="en-US" smtClean="0"/>
              <a:t>4/14/18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85CFE-462C-8C4F-8A60-D039C500A686}" type="slidenum">
              <a:rPr lang="en-US" smtClean="0"/>
              <a:t>‹#›</a:t>
            </a:fld>
            <a:endParaRPr lang="en-US"/>
          </a:p>
        </p:txBody>
      </p:sp>
    </p:spTree>
    <p:extLst>
      <p:ext uri="{BB962C8B-B14F-4D97-AF65-F5344CB8AC3E}">
        <p14:creationId xmlns:p14="http://schemas.microsoft.com/office/powerpoint/2010/main" val="300505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1CE7E4-BD06-CA42-A580-850A9734D829}" type="datetimeFigureOut">
              <a:rPr lang="en-US" smtClean="0"/>
              <a:t>4/14/18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85CFE-462C-8C4F-8A60-D039C500A686}" type="slidenum">
              <a:rPr lang="en-US" smtClean="0"/>
              <a:t>‹#›</a:t>
            </a:fld>
            <a:endParaRPr lang="en-US"/>
          </a:p>
        </p:txBody>
      </p:sp>
    </p:spTree>
    <p:extLst>
      <p:ext uri="{BB962C8B-B14F-4D97-AF65-F5344CB8AC3E}">
        <p14:creationId xmlns:p14="http://schemas.microsoft.com/office/powerpoint/2010/main" val="346624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1CE7E4-BD06-CA42-A580-850A9734D829}" type="datetimeFigureOut">
              <a:rPr lang="en-US" smtClean="0"/>
              <a:t>4/14/18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85CFE-462C-8C4F-8A60-D039C500A686}" type="slidenum">
              <a:rPr lang="en-US" smtClean="0"/>
              <a:t>‹#›</a:t>
            </a:fld>
            <a:endParaRPr lang="en-US"/>
          </a:p>
        </p:txBody>
      </p:sp>
    </p:spTree>
    <p:extLst>
      <p:ext uri="{BB962C8B-B14F-4D97-AF65-F5344CB8AC3E}">
        <p14:creationId xmlns:p14="http://schemas.microsoft.com/office/powerpoint/2010/main" val="258589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1CE7E4-BD06-CA42-A580-850A9734D829}" type="datetimeFigureOut">
              <a:rPr lang="en-US" smtClean="0"/>
              <a:t>4/14/18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85CFE-462C-8C4F-8A60-D039C500A686}" type="slidenum">
              <a:rPr lang="en-US" smtClean="0"/>
              <a:t>‹#›</a:t>
            </a:fld>
            <a:endParaRPr lang="en-US"/>
          </a:p>
        </p:txBody>
      </p:sp>
    </p:spTree>
    <p:extLst>
      <p:ext uri="{BB962C8B-B14F-4D97-AF65-F5344CB8AC3E}">
        <p14:creationId xmlns:p14="http://schemas.microsoft.com/office/powerpoint/2010/main" val="3482354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1CE7E4-BD06-CA42-A580-850A9734D829}" type="datetimeFigureOut">
              <a:rPr lang="en-US" smtClean="0"/>
              <a:t>4/14/18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85CFE-462C-8C4F-8A60-D039C500A686}" type="slidenum">
              <a:rPr lang="en-US" smtClean="0"/>
              <a:t>‹#›</a:t>
            </a:fld>
            <a:endParaRPr lang="en-US"/>
          </a:p>
        </p:txBody>
      </p:sp>
    </p:spTree>
    <p:extLst>
      <p:ext uri="{BB962C8B-B14F-4D97-AF65-F5344CB8AC3E}">
        <p14:creationId xmlns:p14="http://schemas.microsoft.com/office/powerpoint/2010/main" val="1860072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1CE7E4-BD06-CA42-A580-850A9734D829}" type="datetimeFigureOut">
              <a:rPr lang="en-US" smtClean="0"/>
              <a:t>4/14/18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585CFE-462C-8C4F-8A60-D039C500A686}" type="slidenum">
              <a:rPr lang="en-US" smtClean="0"/>
              <a:t>‹#›</a:t>
            </a:fld>
            <a:endParaRPr lang="en-US"/>
          </a:p>
        </p:txBody>
      </p:sp>
    </p:spTree>
    <p:extLst>
      <p:ext uri="{BB962C8B-B14F-4D97-AF65-F5344CB8AC3E}">
        <p14:creationId xmlns:p14="http://schemas.microsoft.com/office/powerpoint/2010/main" val="161588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1CE7E4-BD06-CA42-A580-850A9734D829}" type="datetimeFigureOut">
              <a:rPr lang="en-US" smtClean="0"/>
              <a:t>4/14/18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585CFE-462C-8C4F-8A60-D039C500A686}" type="slidenum">
              <a:rPr lang="en-US" smtClean="0"/>
              <a:t>‹#›</a:t>
            </a:fld>
            <a:endParaRPr lang="en-US"/>
          </a:p>
        </p:txBody>
      </p:sp>
    </p:spTree>
    <p:extLst>
      <p:ext uri="{BB962C8B-B14F-4D97-AF65-F5344CB8AC3E}">
        <p14:creationId xmlns:p14="http://schemas.microsoft.com/office/powerpoint/2010/main" val="3558945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1CE7E4-BD06-CA42-A580-850A9734D829}" type="datetimeFigureOut">
              <a:rPr lang="en-US" smtClean="0"/>
              <a:t>4/14/18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585CFE-462C-8C4F-8A60-D039C500A686}" type="slidenum">
              <a:rPr lang="en-US" smtClean="0"/>
              <a:t>‹#›</a:t>
            </a:fld>
            <a:endParaRPr lang="en-US"/>
          </a:p>
        </p:txBody>
      </p:sp>
    </p:spTree>
    <p:extLst>
      <p:ext uri="{BB962C8B-B14F-4D97-AF65-F5344CB8AC3E}">
        <p14:creationId xmlns:p14="http://schemas.microsoft.com/office/powerpoint/2010/main" val="120842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1CE7E4-BD06-CA42-A580-850A9734D829}" type="datetimeFigureOut">
              <a:rPr lang="en-US" smtClean="0"/>
              <a:t>4/14/18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585CFE-462C-8C4F-8A60-D039C500A686}" type="slidenum">
              <a:rPr lang="en-US" smtClean="0"/>
              <a:t>‹#›</a:t>
            </a:fld>
            <a:endParaRPr lang="en-US"/>
          </a:p>
        </p:txBody>
      </p:sp>
    </p:spTree>
    <p:extLst>
      <p:ext uri="{BB962C8B-B14F-4D97-AF65-F5344CB8AC3E}">
        <p14:creationId xmlns:p14="http://schemas.microsoft.com/office/powerpoint/2010/main" val="3172955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1CE7E4-BD06-CA42-A580-850A9734D829}" type="datetimeFigureOut">
              <a:rPr lang="en-US" smtClean="0"/>
              <a:t>4/14/18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585CFE-462C-8C4F-8A60-D039C500A686}" type="slidenum">
              <a:rPr lang="en-US" smtClean="0"/>
              <a:t>‹#›</a:t>
            </a:fld>
            <a:endParaRPr lang="en-US"/>
          </a:p>
        </p:txBody>
      </p:sp>
    </p:spTree>
    <p:extLst>
      <p:ext uri="{BB962C8B-B14F-4D97-AF65-F5344CB8AC3E}">
        <p14:creationId xmlns:p14="http://schemas.microsoft.com/office/powerpoint/2010/main" val="2957762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1CE7E4-BD06-CA42-A580-850A9734D829}" type="datetimeFigureOut">
              <a:rPr lang="en-US" smtClean="0"/>
              <a:t>4/14/18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585CFE-462C-8C4F-8A60-D039C500A686}" type="slidenum">
              <a:rPr lang="en-US" smtClean="0"/>
              <a:t>‹#›</a:t>
            </a:fld>
            <a:endParaRPr lang="en-US"/>
          </a:p>
        </p:txBody>
      </p:sp>
    </p:spTree>
    <p:extLst>
      <p:ext uri="{BB962C8B-B14F-4D97-AF65-F5344CB8AC3E}">
        <p14:creationId xmlns:p14="http://schemas.microsoft.com/office/powerpoint/2010/main" val="6346170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1CE7E4-BD06-CA42-A580-850A9734D829}" type="datetimeFigureOut">
              <a:rPr lang="en-US" smtClean="0"/>
              <a:t>4/14/18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85CFE-462C-8C4F-8A60-D039C500A686}" type="slidenum">
              <a:rPr lang="en-US" smtClean="0"/>
              <a:t>‹#›</a:t>
            </a:fld>
            <a:endParaRPr lang="en-US"/>
          </a:p>
        </p:txBody>
      </p:sp>
    </p:spTree>
    <p:extLst>
      <p:ext uri="{BB962C8B-B14F-4D97-AF65-F5344CB8AC3E}">
        <p14:creationId xmlns:p14="http://schemas.microsoft.com/office/powerpoint/2010/main" val="478737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arianeladelahoz.com" TargetMode="Externa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larrycaveney.org" TargetMode="Externa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to Present your Artwork and Get Connected</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Gallery Director and Professor, Museum Studies</a:t>
            </a:r>
          </a:p>
          <a:p>
            <a:r>
              <a:rPr lang="en-US" dirty="0" smtClean="0"/>
              <a:t>Alessandra Moctezuma</a:t>
            </a:r>
          </a:p>
          <a:p>
            <a:r>
              <a:rPr lang="en-US" dirty="0" smtClean="0"/>
              <a:t>San Diego Mesa College</a:t>
            </a:r>
            <a:endParaRPr lang="en-US" dirty="0"/>
          </a:p>
        </p:txBody>
      </p:sp>
    </p:spTree>
    <p:extLst>
      <p:ext uri="{BB962C8B-B14F-4D97-AF65-F5344CB8AC3E}">
        <p14:creationId xmlns:p14="http://schemas.microsoft.com/office/powerpoint/2010/main" val="4179766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Get out of the studio and network! This is part of your ‘job’ as an artist.</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Check out gallery/ college gallery and other art listings on San Diego Visual Arts Network, City Beat, KPBS Arts and Culture Calendar. </a:t>
            </a:r>
          </a:p>
          <a:p>
            <a:pPr marL="0" indent="0">
              <a:buNone/>
            </a:pPr>
            <a:r>
              <a:rPr lang="en-US" dirty="0" smtClean="0"/>
              <a:t>On Facebook Like the galleries/ college galleries and museums that you are interested in and look at their events pages.</a:t>
            </a:r>
          </a:p>
          <a:p>
            <a:pPr marL="0" indent="0">
              <a:buNone/>
            </a:pPr>
            <a:r>
              <a:rPr lang="en-US" dirty="0" smtClean="0"/>
              <a:t>Make an effort to go to some of the art openings, lectures and mingle! Get to meet the artists and curators, gallery directors.</a:t>
            </a:r>
            <a:endParaRPr lang="en-US" dirty="0"/>
          </a:p>
        </p:txBody>
      </p:sp>
    </p:spTree>
    <p:extLst>
      <p:ext uri="{BB962C8B-B14F-4D97-AF65-F5344CB8AC3E}">
        <p14:creationId xmlns:p14="http://schemas.microsoft.com/office/powerpoint/2010/main" val="1512645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 and consider participating in juried exhibitions!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Make a list of annual juried exhibitions in your area: La Jolla Athenaeum, Artist Guild, </a:t>
            </a:r>
            <a:r>
              <a:rPr lang="en-US" dirty="0" err="1" smtClean="0"/>
              <a:t>Dia</a:t>
            </a:r>
            <a:r>
              <a:rPr lang="en-US" dirty="0" smtClean="0"/>
              <a:t> de la </a:t>
            </a:r>
            <a:r>
              <a:rPr lang="en-US" dirty="0" err="1" smtClean="0"/>
              <a:t>Mujer</a:t>
            </a:r>
            <a:r>
              <a:rPr lang="en-US" dirty="0" smtClean="0"/>
              <a:t> at The Front, Cannon Art Gallery, Escondido Municipal Gallery.</a:t>
            </a:r>
          </a:p>
          <a:p>
            <a:r>
              <a:rPr lang="en-US" dirty="0" smtClean="0"/>
              <a:t>Look out for other Call for Artists on FB: San Diego Contemporary Arts Scene, San Diego Artists, Resources Opportunities and Online Community, Leticia Gomez Franco </a:t>
            </a:r>
            <a:r>
              <a:rPr lang="en-US" dirty="0" err="1" smtClean="0"/>
              <a:t>ArtsAccess</a:t>
            </a:r>
            <a:endParaRPr lang="en-US" dirty="0" smtClean="0"/>
          </a:p>
          <a:p>
            <a:r>
              <a:rPr lang="en-US" dirty="0" smtClean="0"/>
              <a:t>Consider fees? Are they reasonable and within your budget.</a:t>
            </a:r>
            <a:endParaRPr lang="en-US" dirty="0"/>
          </a:p>
        </p:txBody>
      </p:sp>
    </p:spTree>
    <p:extLst>
      <p:ext uri="{BB962C8B-B14F-4D97-AF65-F5344CB8AC3E}">
        <p14:creationId xmlns:p14="http://schemas.microsoft.com/office/powerpoint/2010/main" val="565000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Make contact! </a:t>
            </a:r>
            <a:br>
              <a:rPr lang="en-US" dirty="0" smtClean="0"/>
            </a:br>
            <a:r>
              <a:rPr lang="en-US" dirty="0" smtClean="0"/>
              <a:t>Proposal and Studio Visits</a:t>
            </a:r>
            <a:endParaRPr lang="en-US" dirty="0"/>
          </a:p>
        </p:txBody>
      </p:sp>
      <p:sp>
        <p:nvSpPr>
          <p:cNvPr id="3" name="Content Placeholder 2"/>
          <p:cNvSpPr>
            <a:spLocks noGrp="1"/>
          </p:cNvSpPr>
          <p:nvPr>
            <p:ph idx="1"/>
          </p:nvPr>
        </p:nvSpPr>
        <p:spPr/>
        <p:txBody>
          <a:bodyPr>
            <a:normAutofit fontScale="92500"/>
          </a:bodyPr>
          <a:lstStyle/>
          <a:p>
            <a:r>
              <a:rPr lang="en-US" dirty="0" smtClean="0"/>
              <a:t>After you have attended art events at a gallery, community college gallery you will get to understand whether your work fits in that space.</a:t>
            </a:r>
          </a:p>
          <a:p>
            <a:r>
              <a:rPr lang="en-US" dirty="0" smtClean="0"/>
              <a:t>Request a studio visit </a:t>
            </a:r>
          </a:p>
          <a:p>
            <a:r>
              <a:rPr lang="en-US" dirty="0" smtClean="0"/>
              <a:t>Send in a proposal with an idea for an exhibition. </a:t>
            </a:r>
          </a:p>
          <a:p>
            <a:r>
              <a:rPr lang="en-US" dirty="0" smtClean="0"/>
              <a:t>Sometimes a group exhibition might also be interesting. Work with other artists to generate a concept.</a:t>
            </a:r>
            <a:endParaRPr lang="en-US" dirty="0"/>
          </a:p>
        </p:txBody>
      </p:sp>
    </p:spTree>
    <p:extLst>
      <p:ext uri="{BB962C8B-B14F-4D97-AF65-F5344CB8AC3E}">
        <p14:creationId xmlns:p14="http://schemas.microsoft.com/office/powerpoint/2010/main" val="1542093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Before you contact a curator with a proposal or for a studio visit:</a:t>
            </a:r>
            <a:endParaRPr lang="en-US" dirty="0"/>
          </a:p>
        </p:txBody>
      </p:sp>
      <p:sp>
        <p:nvSpPr>
          <p:cNvPr id="3" name="Content Placeholder 2"/>
          <p:cNvSpPr>
            <a:spLocks noGrp="1"/>
          </p:cNvSpPr>
          <p:nvPr>
            <p:ph idx="1"/>
          </p:nvPr>
        </p:nvSpPr>
        <p:spPr/>
        <p:txBody>
          <a:bodyPr>
            <a:normAutofit lnSpcReduction="10000"/>
          </a:bodyPr>
          <a:lstStyle/>
          <a:p>
            <a:r>
              <a:rPr lang="en-US" dirty="0" smtClean="0"/>
              <a:t>Make sure you have a solid concept/idea that you want to present through your artwork.</a:t>
            </a:r>
          </a:p>
          <a:p>
            <a:r>
              <a:rPr lang="en-US" dirty="0" smtClean="0"/>
              <a:t>DO NOT just show a variety of works that are just explorations on different themes. This might seem amateurish.</a:t>
            </a:r>
          </a:p>
          <a:p>
            <a:r>
              <a:rPr lang="en-US" dirty="0" smtClean="0"/>
              <a:t>For that SOLID CONCEPT have a good amount of artwork that shows that you have seriously developed your idea and have enough to show.</a:t>
            </a:r>
            <a:endParaRPr lang="en-US" dirty="0"/>
          </a:p>
        </p:txBody>
      </p:sp>
    </p:spTree>
    <p:extLst>
      <p:ext uri="{BB962C8B-B14F-4D97-AF65-F5344CB8AC3E}">
        <p14:creationId xmlns:p14="http://schemas.microsoft.com/office/powerpoint/2010/main" val="1434504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 for media and sharing:</a:t>
            </a:r>
            <a:endParaRPr lang="en-US" dirty="0"/>
          </a:p>
        </p:txBody>
      </p:sp>
      <p:sp>
        <p:nvSpPr>
          <p:cNvPr id="3" name="Content Placeholder 2"/>
          <p:cNvSpPr>
            <a:spLocks noGrp="1"/>
          </p:cNvSpPr>
          <p:nvPr>
            <p:ph idx="1"/>
          </p:nvPr>
        </p:nvSpPr>
        <p:spPr/>
        <p:txBody>
          <a:bodyPr>
            <a:normAutofit lnSpcReduction="10000"/>
          </a:bodyPr>
          <a:lstStyle/>
          <a:p>
            <a:r>
              <a:rPr lang="en-US" dirty="0" smtClean="0"/>
              <a:t>Make sure the photographs or your artwork are properly composed with good lighting.</a:t>
            </a:r>
          </a:p>
          <a:p>
            <a:r>
              <a:rPr lang="en-US" dirty="0" smtClean="0"/>
              <a:t>Photograph the work straight on, with the camera lens parallel to the picture plane. </a:t>
            </a:r>
          </a:p>
          <a:p>
            <a:r>
              <a:rPr lang="en-US" dirty="0" smtClean="0"/>
              <a:t>Fine to take pictures with an </a:t>
            </a:r>
            <a:r>
              <a:rPr lang="en-US" dirty="0" err="1" smtClean="0"/>
              <a:t>Iphone</a:t>
            </a:r>
            <a:r>
              <a:rPr lang="en-US" dirty="0" smtClean="0"/>
              <a:t> or other Smart Phone, it allows you to adjust light and color. </a:t>
            </a:r>
          </a:p>
          <a:p>
            <a:r>
              <a:rPr lang="en-US" dirty="0" smtClean="0"/>
              <a:t>Make sure the image you post is representative of the artwork.</a:t>
            </a:r>
            <a:endParaRPr lang="en-US" dirty="0"/>
          </a:p>
        </p:txBody>
      </p:sp>
    </p:spTree>
    <p:extLst>
      <p:ext uri="{BB962C8B-B14F-4D97-AF65-F5344CB8AC3E}">
        <p14:creationId xmlns:p14="http://schemas.microsoft.com/office/powerpoint/2010/main" val="3413608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Difference between a bio and a C.V.</a:t>
            </a:r>
            <a:endParaRPr lang="en-US" dirty="0"/>
          </a:p>
        </p:txBody>
      </p:sp>
      <p:sp>
        <p:nvSpPr>
          <p:cNvPr id="3" name="Content Placeholder 2"/>
          <p:cNvSpPr>
            <a:spLocks noGrp="1"/>
          </p:cNvSpPr>
          <p:nvPr>
            <p:ph idx="1"/>
          </p:nvPr>
        </p:nvSpPr>
        <p:spPr/>
        <p:txBody>
          <a:bodyPr>
            <a:normAutofit lnSpcReduction="10000"/>
          </a:bodyPr>
          <a:lstStyle/>
          <a:p>
            <a:r>
              <a:rPr lang="en-US" dirty="0" smtClean="0"/>
              <a:t>A bio is a written narrative about you in paragraph form. You might include aspects of your education and career and also what inspires you as an artist. Who collects your work and highlights of were you have shown.</a:t>
            </a:r>
          </a:p>
          <a:p>
            <a:r>
              <a:rPr lang="en-US" dirty="0" smtClean="0"/>
              <a:t>A C.V. or Resume is a listing of your career accomplishments, much like a business resume. List: Group exhibitions, Solo exhibitions, Press, etc. </a:t>
            </a:r>
            <a:endParaRPr lang="en-US" dirty="0"/>
          </a:p>
        </p:txBody>
      </p:sp>
    </p:spTree>
    <p:extLst>
      <p:ext uri="{BB962C8B-B14F-4D97-AF65-F5344CB8AC3E}">
        <p14:creationId xmlns:p14="http://schemas.microsoft.com/office/powerpoint/2010/main" val="3783089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94133" cy="797806"/>
          </a:xfrm>
        </p:spPr>
        <p:txBody>
          <a:bodyPr/>
          <a:lstStyle/>
          <a:p>
            <a:r>
              <a:rPr lang="en-US" dirty="0" smtClean="0"/>
              <a:t>Example bio:</a:t>
            </a:r>
            <a:endParaRPr lang="en-US" dirty="0"/>
          </a:p>
        </p:txBody>
      </p:sp>
      <p:pic>
        <p:nvPicPr>
          <p:cNvPr id="4" name="Content Placeholder 3" descr="Screen Shot 2018-04-14 at 9.15.34 AM.png"/>
          <p:cNvPicPr>
            <a:picLocks noGrp="1" noChangeAspect="1"/>
          </p:cNvPicPr>
          <p:nvPr>
            <p:ph idx="1"/>
          </p:nvPr>
        </p:nvPicPr>
        <p:blipFill>
          <a:blip r:embed="rId2">
            <a:extLst>
              <a:ext uri="{28A0092B-C50C-407E-A947-70E740481C1C}">
                <a14:useLocalDpi xmlns:a14="http://schemas.microsoft.com/office/drawing/2010/main" val="0"/>
              </a:ext>
            </a:extLst>
          </a:blip>
          <a:srcRect l="-26000" r="-26000"/>
          <a:stretch>
            <a:fillRect/>
          </a:stretch>
        </p:blipFill>
        <p:spPr>
          <a:xfrm>
            <a:off x="-297157" y="1185333"/>
            <a:ext cx="9493595" cy="5221111"/>
          </a:xfrm>
        </p:spPr>
      </p:pic>
    </p:spTree>
    <p:extLst>
      <p:ext uri="{BB962C8B-B14F-4D97-AF65-F5344CB8AC3E}">
        <p14:creationId xmlns:p14="http://schemas.microsoft.com/office/powerpoint/2010/main" val="416713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08244" cy="670806"/>
          </a:xfrm>
        </p:spPr>
        <p:txBody>
          <a:bodyPr>
            <a:normAutofit fontScale="90000"/>
          </a:bodyPr>
          <a:lstStyle/>
          <a:p>
            <a:r>
              <a:rPr lang="en-US" dirty="0" smtClean="0"/>
              <a:t>Example C.V. or Resume</a:t>
            </a:r>
            <a:endParaRPr lang="en-US" dirty="0"/>
          </a:p>
        </p:txBody>
      </p:sp>
      <p:pic>
        <p:nvPicPr>
          <p:cNvPr id="4" name="Content Placeholder 3" descr="Screen Shot 2018-04-14 at 9.16.55 AM.png"/>
          <p:cNvPicPr>
            <a:picLocks noGrp="1" noChangeAspect="1"/>
          </p:cNvPicPr>
          <p:nvPr>
            <p:ph idx="1"/>
          </p:nvPr>
        </p:nvPicPr>
        <p:blipFill>
          <a:blip r:embed="rId2">
            <a:extLst>
              <a:ext uri="{28A0092B-C50C-407E-A947-70E740481C1C}">
                <a14:useLocalDpi xmlns:a14="http://schemas.microsoft.com/office/drawing/2010/main" val="0"/>
              </a:ext>
            </a:extLst>
          </a:blip>
          <a:srcRect l="-42711" r="-42711"/>
          <a:stretch>
            <a:fillRect/>
          </a:stretch>
        </p:blipFill>
        <p:spPr>
          <a:xfrm>
            <a:off x="-685800" y="1213556"/>
            <a:ext cx="8932638" cy="4912607"/>
          </a:xfrm>
        </p:spPr>
      </p:pic>
    </p:spTree>
    <p:extLst>
      <p:ext uri="{BB962C8B-B14F-4D97-AF65-F5344CB8AC3E}">
        <p14:creationId xmlns:p14="http://schemas.microsoft.com/office/powerpoint/2010/main" val="2521780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Artist Statements are important:</a:t>
            </a:r>
            <a:endParaRPr lang="en-US" dirty="0"/>
          </a:p>
        </p:txBody>
      </p:sp>
      <p:sp>
        <p:nvSpPr>
          <p:cNvPr id="3" name="Content Placeholder 2"/>
          <p:cNvSpPr>
            <a:spLocks noGrp="1"/>
          </p:cNvSpPr>
          <p:nvPr>
            <p:ph idx="1"/>
          </p:nvPr>
        </p:nvSpPr>
        <p:spPr/>
        <p:txBody>
          <a:bodyPr/>
          <a:lstStyle/>
          <a:p>
            <a:r>
              <a:rPr lang="en-US" dirty="0" smtClean="0"/>
              <a:t>An artist statement allows you to provide more information about your work. It can include:</a:t>
            </a:r>
          </a:p>
          <a:p>
            <a:r>
              <a:rPr lang="en-US" dirty="0" smtClean="0"/>
              <a:t>Concept or ideas that you are exploring in your artwork.</a:t>
            </a:r>
          </a:p>
          <a:p>
            <a:r>
              <a:rPr lang="en-US" dirty="0" smtClean="0"/>
              <a:t>Process and methods in creating your work.</a:t>
            </a:r>
          </a:p>
          <a:p>
            <a:r>
              <a:rPr lang="en-US" dirty="0" smtClean="0"/>
              <a:t>Inspiration.</a:t>
            </a:r>
          </a:p>
          <a:p>
            <a:endParaRPr lang="en-US" dirty="0" smtClean="0"/>
          </a:p>
        </p:txBody>
      </p:sp>
    </p:spTree>
    <p:extLst>
      <p:ext uri="{BB962C8B-B14F-4D97-AF65-F5344CB8AC3E}">
        <p14:creationId xmlns:p14="http://schemas.microsoft.com/office/powerpoint/2010/main" val="3438940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Sample Artist Statement</a:t>
            </a:r>
            <a:br>
              <a:rPr lang="en-US" dirty="0" smtClean="0"/>
            </a:br>
            <a:endParaRPr lang="en-US" dirty="0"/>
          </a:p>
        </p:txBody>
      </p:sp>
      <p:pic>
        <p:nvPicPr>
          <p:cNvPr id="4" name="Content Placeholder 3" descr="Screen Shot 2018-04-14 at 9.19.55 AM.png"/>
          <p:cNvPicPr>
            <a:picLocks noGrp="1" noChangeAspect="1"/>
          </p:cNvPicPr>
          <p:nvPr>
            <p:ph idx="1"/>
          </p:nvPr>
        </p:nvPicPr>
        <p:blipFill>
          <a:blip r:embed="rId2">
            <a:extLst>
              <a:ext uri="{28A0092B-C50C-407E-A947-70E740481C1C}">
                <a14:useLocalDpi xmlns:a14="http://schemas.microsoft.com/office/drawing/2010/main" val="0"/>
              </a:ext>
            </a:extLst>
          </a:blip>
          <a:srcRect t="-5030" b="-5030"/>
          <a:stretch>
            <a:fillRect/>
          </a:stretch>
        </p:blipFill>
        <p:spPr>
          <a:xfrm>
            <a:off x="457200" y="1417638"/>
            <a:ext cx="8561554" cy="4708525"/>
          </a:xfrm>
        </p:spPr>
      </p:pic>
    </p:spTree>
    <p:extLst>
      <p:ext uri="{BB962C8B-B14F-4D97-AF65-F5344CB8AC3E}">
        <p14:creationId xmlns:p14="http://schemas.microsoft.com/office/powerpoint/2010/main" val="3084780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You’ve made your work now what?</a:t>
            </a:r>
            <a:endParaRPr lang="en-US" dirty="0"/>
          </a:p>
        </p:txBody>
      </p:sp>
      <p:pic>
        <p:nvPicPr>
          <p:cNvPr id="4" name="Content Placeholder 3" descr="AMoctezumaAfternoonwDogs.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3095874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94133" cy="727251"/>
          </a:xfrm>
        </p:spPr>
        <p:txBody>
          <a:bodyPr>
            <a:normAutofit fontScale="90000"/>
          </a:bodyPr>
          <a:lstStyle/>
          <a:p>
            <a:r>
              <a:rPr lang="en-US" dirty="0" smtClean="0"/>
              <a:t>Artwork statement</a:t>
            </a:r>
            <a:endParaRPr lang="en-US" dirty="0"/>
          </a:p>
        </p:txBody>
      </p:sp>
      <p:pic>
        <p:nvPicPr>
          <p:cNvPr id="4" name="Content Placeholder 3" descr="Screen Shot 2018-04-14 at 9.22.08 AM.png"/>
          <p:cNvPicPr>
            <a:picLocks noGrp="1" noChangeAspect="1"/>
          </p:cNvPicPr>
          <p:nvPr>
            <p:ph idx="1"/>
          </p:nvPr>
        </p:nvPicPr>
        <p:blipFill>
          <a:blip r:embed="rId2">
            <a:extLst>
              <a:ext uri="{28A0092B-C50C-407E-A947-70E740481C1C}">
                <a14:useLocalDpi xmlns:a14="http://schemas.microsoft.com/office/drawing/2010/main" val="0"/>
              </a:ext>
            </a:extLst>
          </a:blip>
          <a:srcRect l="-9754" r="-9754"/>
          <a:stretch>
            <a:fillRect/>
          </a:stretch>
        </p:blipFill>
        <p:spPr/>
      </p:pic>
    </p:spTree>
    <p:extLst>
      <p:ext uri="{BB962C8B-B14F-4D97-AF65-F5344CB8AC3E}">
        <p14:creationId xmlns:p14="http://schemas.microsoft.com/office/powerpoint/2010/main" val="446387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Ways to get your work out of the studio and into the public:</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Problem 1: A curator hears your name and wants to check out your work</a:t>
            </a:r>
            <a:r>
              <a:rPr lang="is-IS" dirty="0" smtClean="0"/>
              <a:t>…</a:t>
            </a:r>
            <a:endParaRPr lang="en-US" dirty="0" smtClean="0"/>
          </a:p>
          <a:p>
            <a:pPr marL="0" indent="0">
              <a:buNone/>
            </a:pPr>
            <a:r>
              <a:rPr lang="en-US" dirty="0" smtClean="0"/>
              <a:t>Best:</a:t>
            </a:r>
          </a:p>
          <a:p>
            <a:r>
              <a:rPr lang="en-US" dirty="0" smtClean="0"/>
              <a:t>Website with art portfolio, bio, CV, contact info</a:t>
            </a:r>
          </a:p>
          <a:p>
            <a:pPr marL="0" indent="0">
              <a:buNone/>
            </a:pPr>
            <a:r>
              <a:rPr lang="en-US" dirty="0" smtClean="0"/>
              <a:t>At least:</a:t>
            </a:r>
            <a:endParaRPr lang="en-US" dirty="0"/>
          </a:p>
          <a:p>
            <a:r>
              <a:rPr lang="en-US" dirty="0" err="1" smtClean="0"/>
              <a:t>Instagram</a:t>
            </a:r>
            <a:r>
              <a:rPr lang="en-US" dirty="0" smtClean="0"/>
              <a:t> page dedicated to your artwork</a:t>
            </a:r>
          </a:p>
          <a:p>
            <a:r>
              <a:rPr lang="en-US" dirty="0" smtClean="0"/>
              <a:t>Facebook page dedicated to your artwork</a:t>
            </a:r>
          </a:p>
          <a:p>
            <a:endParaRPr lang="en-US" dirty="0"/>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07265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hlinkClick r:id="rId2"/>
              </a:rPr>
              <a:t>http://www.marianeladelahoz.com</a:t>
            </a:r>
            <a:endParaRPr lang="en-US" sz="3200" dirty="0"/>
          </a:p>
        </p:txBody>
      </p:sp>
      <p:pic>
        <p:nvPicPr>
          <p:cNvPr id="4" name="Content Placeholder 3" descr="Screen Shot 2018-04-14 at 8.55.52 AM.png"/>
          <p:cNvPicPr>
            <a:picLocks noGrp="1" noChangeAspect="1"/>
          </p:cNvPicPr>
          <p:nvPr>
            <p:ph idx="1"/>
          </p:nvPr>
        </p:nvPicPr>
        <p:blipFill>
          <a:blip r:embed="rId3">
            <a:extLst>
              <a:ext uri="{28A0092B-C50C-407E-A947-70E740481C1C}">
                <a14:useLocalDpi xmlns:a14="http://schemas.microsoft.com/office/drawing/2010/main" val="0"/>
              </a:ext>
            </a:extLst>
          </a:blip>
          <a:srcRect l="-21116" r="-21116"/>
          <a:stretch>
            <a:fillRect/>
          </a:stretch>
        </p:blipFill>
        <p:spPr>
          <a:xfrm>
            <a:off x="1" y="1417638"/>
            <a:ext cx="9253232" cy="4953264"/>
          </a:xfrm>
        </p:spPr>
      </p:pic>
    </p:spTree>
    <p:extLst>
      <p:ext uri="{BB962C8B-B14F-4D97-AF65-F5344CB8AC3E}">
        <p14:creationId xmlns:p14="http://schemas.microsoft.com/office/powerpoint/2010/main" val="1894926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Portfolio: Anna Stump</a:t>
            </a:r>
            <a:endParaRPr lang="en-US" dirty="0"/>
          </a:p>
        </p:txBody>
      </p:sp>
      <p:pic>
        <p:nvPicPr>
          <p:cNvPr id="4" name="Content Placeholder 3" descr="Screen Shot 2018-04-14 at 8.59.48 AM.png"/>
          <p:cNvPicPr>
            <a:picLocks noGrp="1" noChangeAspect="1"/>
          </p:cNvPicPr>
          <p:nvPr>
            <p:ph idx="1"/>
          </p:nvPr>
        </p:nvPicPr>
        <p:blipFill>
          <a:blip r:embed="rId2">
            <a:extLst>
              <a:ext uri="{28A0092B-C50C-407E-A947-70E740481C1C}">
                <a14:useLocalDpi xmlns:a14="http://schemas.microsoft.com/office/drawing/2010/main" val="0"/>
              </a:ext>
            </a:extLst>
          </a:blip>
          <a:srcRect t="1740" b="1740"/>
          <a:stretch>
            <a:fillRect/>
          </a:stretch>
        </p:blipFill>
        <p:spPr/>
      </p:pic>
    </p:spTree>
    <p:extLst>
      <p:ext uri="{BB962C8B-B14F-4D97-AF65-F5344CB8AC3E}">
        <p14:creationId xmlns:p14="http://schemas.microsoft.com/office/powerpoint/2010/main" val="65776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hlinkClick r:id="rId2"/>
              </a:rPr>
              <a:t>https://www.larrycaveney.org</a:t>
            </a:r>
            <a:endParaRPr lang="en-US" sz="2400" dirty="0"/>
          </a:p>
        </p:txBody>
      </p:sp>
      <p:pic>
        <p:nvPicPr>
          <p:cNvPr id="4" name="Content Placeholder 3" descr="Screen Shot 2018-04-14 at 9.00.57 AM.png"/>
          <p:cNvPicPr>
            <a:picLocks noGrp="1" noChangeAspect="1"/>
          </p:cNvPicPr>
          <p:nvPr>
            <p:ph idx="1"/>
          </p:nvPr>
        </p:nvPicPr>
        <p:blipFill>
          <a:blip r:embed="rId3">
            <a:extLst>
              <a:ext uri="{28A0092B-C50C-407E-A947-70E740481C1C}">
                <a14:useLocalDpi xmlns:a14="http://schemas.microsoft.com/office/drawing/2010/main" val="0"/>
              </a:ext>
            </a:extLst>
          </a:blip>
          <a:srcRect l="-9524" r="-9524"/>
          <a:stretch>
            <a:fillRect/>
          </a:stretch>
        </p:blipFill>
        <p:spPr/>
      </p:pic>
    </p:spTree>
    <p:extLst>
      <p:ext uri="{BB962C8B-B14F-4D97-AF65-F5344CB8AC3E}">
        <p14:creationId xmlns:p14="http://schemas.microsoft.com/office/powerpoint/2010/main" val="2866421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cool </a:t>
            </a:r>
            <a:r>
              <a:rPr lang="en-US" dirty="0" err="1" smtClean="0"/>
              <a:t>Instagram</a:t>
            </a:r>
            <a:r>
              <a:rPr lang="en-US" dirty="0" smtClean="0"/>
              <a:t>:</a:t>
            </a:r>
            <a:endParaRPr lang="en-US" dirty="0"/>
          </a:p>
        </p:txBody>
      </p:sp>
      <p:pic>
        <p:nvPicPr>
          <p:cNvPr id="4" name="Content Placeholder 3" descr="Screen Shot 2018-04-14 at 9.02.31 AM.png"/>
          <p:cNvPicPr>
            <a:picLocks noGrp="1" noChangeAspect="1"/>
          </p:cNvPicPr>
          <p:nvPr>
            <p:ph idx="1"/>
          </p:nvPr>
        </p:nvPicPr>
        <p:blipFill>
          <a:blip r:embed="rId2">
            <a:extLst>
              <a:ext uri="{28A0092B-C50C-407E-A947-70E740481C1C}">
                <a14:useLocalDpi xmlns:a14="http://schemas.microsoft.com/office/drawing/2010/main" val="0"/>
              </a:ext>
            </a:extLst>
          </a:blip>
          <a:srcRect l="-26091" r="-26091"/>
          <a:stretch>
            <a:fillRect/>
          </a:stretch>
        </p:blipFill>
        <p:spPr>
          <a:xfrm>
            <a:off x="457200" y="1417638"/>
            <a:ext cx="8561554" cy="4708525"/>
          </a:xfrm>
        </p:spPr>
      </p:pic>
    </p:spTree>
    <p:extLst>
      <p:ext uri="{BB962C8B-B14F-4D97-AF65-F5344CB8AC3E}">
        <p14:creationId xmlns:p14="http://schemas.microsoft.com/office/powerpoint/2010/main" val="532389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her website:</a:t>
            </a:r>
            <a:endParaRPr lang="en-US" dirty="0"/>
          </a:p>
        </p:txBody>
      </p:sp>
      <p:pic>
        <p:nvPicPr>
          <p:cNvPr id="4" name="Content Placeholder 3" descr="Screen Shot 2018-04-14 at 9.03.45 AM.png"/>
          <p:cNvPicPr>
            <a:picLocks noGrp="1" noChangeAspect="1"/>
          </p:cNvPicPr>
          <p:nvPr>
            <p:ph idx="1"/>
          </p:nvPr>
        </p:nvPicPr>
        <p:blipFill>
          <a:blip r:embed="rId2">
            <a:extLst>
              <a:ext uri="{28A0092B-C50C-407E-A947-70E740481C1C}">
                <a14:useLocalDpi xmlns:a14="http://schemas.microsoft.com/office/drawing/2010/main" val="0"/>
              </a:ext>
            </a:extLst>
          </a:blip>
          <a:srcRect l="-18795" r="-18795"/>
          <a:stretch>
            <a:fillRect/>
          </a:stretch>
        </p:blipFill>
        <p:spPr/>
      </p:pic>
    </p:spTree>
    <p:extLst>
      <p:ext uri="{BB962C8B-B14F-4D97-AF65-F5344CB8AC3E}">
        <p14:creationId xmlns:p14="http://schemas.microsoft.com/office/powerpoint/2010/main" val="102136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cool </a:t>
            </a:r>
            <a:r>
              <a:rPr lang="en-US" dirty="0" err="1" smtClean="0"/>
              <a:t>Instagram</a:t>
            </a:r>
            <a:r>
              <a:rPr lang="en-US" dirty="0" smtClean="0"/>
              <a:t>:</a:t>
            </a:r>
            <a:endParaRPr lang="en-US" dirty="0"/>
          </a:p>
        </p:txBody>
      </p:sp>
      <p:pic>
        <p:nvPicPr>
          <p:cNvPr id="4" name="Content Placeholder 3" descr="Screen Shot 2018-04-14 at 9.05.40 AM.png"/>
          <p:cNvPicPr>
            <a:picLocks noGrp="1" noChangeAspect="1"/>
          </p:cNvPicPr>
          <p:nvPr>
            <p:ph idx="1"/>
          </p:nvPr>
        </p:nvPicPr>
        <p:blipFill>
          <a:blip r:embed="rId2">
            <a:extLst>
              <a:ext uri="{28A0092B-C50C-407E-A947-70E740481C1C}">
                <a14:useLocalDpi xmlns:a14="http://schemas.microsoft.com/office/drawing/2010/main" val="0"/>
              </a:ext>
            </a:extLst>
          </a:blip>
          <a:srcRect l="-16774" r="-16774"/>
          <a:stretch>
            <a:fillRect/>
          </a:stretch>
        </p:blipFill>
        <p:spPr>
          <a:xfrm>
            <a:off x="457200" y="1600200"/>
            <a:ext cx="8229600" cy="4525963"/>
          </a:xfrm>
        </p:spPr>
      </p:pic>
    </p:spTree>
    <p:extLst>
      <p:ext uri="{BB962C8B-B14F-4D97-AF65-F5344CB8AC3E}">
        <p14:creationId xmlns:p14="http://schemas.microsoft.com/office/powerpoint/2010/main" val="3100346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TotalTime>
  <Words>636</Words>
  <Application>Microsoft Macintosh PowerPoint</Application>
  <PresentationFormat>On-screen Show (4:3)</PresentationFormat>
  <Paragraphs>54</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How to Present your Artwork and Get Connected</vt:lpstr>
      <vt:lpstr>You’ve made your work now what?</vt:lpstr>
      <vt:lpstr>Ways to get your work out of the studio and into the public:</vt:lpstr>
      <vt:lpstr>http://www.marianeladelahoz.com</vt:lpstr>
      <vt:lpstr>Portfolio: Anna Stump</vt:lpstr>
      <vt:lpstr>https://www.larrycaveney.org</vt:lpstr>
      <vt:lpstr>Some cool Instagram:</vt:lpstr>
      <vt:lpstr>And her website:</vt:lpstr>
      <vt:lpstr>Some cool Instagram:</vt:lpstr>
      <vt:lpstr>Get out of the studio and network! This is part of your ‘job’ as an artist.</vt:lpstr>
      <vt:lpstr>Research and consider participating in juried exhibitions!</vt:lpstr>
      <vt:lpstr>Make contact!  Proposal and Studio Visits</vt:lpstr>
      <vt:lpstr>Before you contact a curator with a proposal or for a studio visit:</vt:lpstr>
      <vt:lpstr>Images for media and sharing:</vt:lpstr>
      <vt:lpstr>Difference between a bio and a C.V.</vt:lpstr>
      <vt:lpstr>Example bio:</vt:lpstr>
      <vt:lpstr>Example C.V. or Resume</vt:lpstr>
      <vt:lpstr>Artist Statements are important:</vt:lpstr>
      <vt:lpstr>Sample Artist Statement </vt:lpstr>
      <vt:lpstr>Artwork statement</vt:lpstr>
    </vt:vector>
  </TitlesOfParts>
  <Company>San Diego Mesa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Present your Artwork and Get Connected</dc:title>
  <dc:creator>Alessandra Moctezuma</dc:creator>
  <cp:lastModifiedBy>Alessandra Moctezuma</cp:lastModifiedBy>
  <cp:revision>6</cp:revision>
  <dcterms:created xsi:type="dcterms:W3CDTF">2018-04-14T15:42:59Z</dcterms:created>
  <dcterms:modified xsi:type="dcterms:W3CDTF">2018-04-14T16:55:48Z</dcterms:modified>
</cp:coreProperties>
</file>